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juxwK6XS0vwZOJ/kJjoyD4J6xT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ef227f8c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2ef227f8c3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d36e55a7e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d36e55a7e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ef227f8c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ef227f8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d36e55a7e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d36e55a7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d36e55a7e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d36e55a7e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d36e55a7e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d36e55a7e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d36e55a7e_2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d36e55a7e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d36e55a7e_2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2d36e55a7e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d36e55a7e_2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d36e55a7e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d36e55a7e_2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d36e55a7e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d36e55a7e_1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2d36e55a7e_1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d36e55a7e_2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2d36e55a7e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d36e55a7e_2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d36e55a7e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d36e55a7e_2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d36e55a7e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d36e55a7e_2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2d36e55a7e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d36e55a7e_2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d36e55a7e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d36e55a7e_2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2d36e55a7e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d36e55a7e_2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2d36e55a7e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d36e55a7e_2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d36e55a7e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d36e55a7e_2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d36e55a7e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d36e55a7e_2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d36e55a7e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d36e55a7e_2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2d36e55a7e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ef227f8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12ef227f8c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ef227f8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2ef227f8c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ef227f8c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2ef227f8c3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ef227f8c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2ef227f8c3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빈 화면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12d36e55a7e_1_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각형 2개, 단색 하나와 가로줄로 채워진 것 하나" id="93" name="Google Shape;93;g12d36e55a7e_1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6707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2d36e55a7e_1_181"/>
          <p:cNvSpPr txBox="1"/>
          <p:nvPr/>
        </p:nvSpPr>
        <p:spPr>
          <a:xfrm>
            <a:off x="10006664" y="6588607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d36e55a7e_1_185"/>
          <p:cNvSpPr txBox="1"/>
          <p:nvPr/>
        </p:nvSpPr>
        <p:spPr>
          <a:xfrm>
            <a:off x="10006664" y="6588607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12d36e55a7e_1_18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12d36e55a7e_1_18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12d36e55a7e_1_1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빈 화면">
  <p:cSld name="2_빈 화면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g12d36e55a7e_1_190"/>
          <p:cNvCxnSpPr/>
          <p:nvPr/>
        </p:nvCxnSpPr>
        <p:spPr>
          <a:xfrm>
            <a:off x="584200" y="11430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2" name="Google Shape;102;g12d36e55a7e_1_190"/>
          <p:cNvCxnSpPr/>
          <p:nvPr/>
        </p:nvCxnSpPr>
        <p:spPr>
          <a:xfrm>
            <a:off x="584200" y="65278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g12d36e55a7e_1_190"/>
          <p:cNvSpPr txBox="1"/>
          <p:nvPr/>
        </p:nvSpPr>
        <p:spPr>
          <a:xfrm>
            <a:off x="10006664" y="6588607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2d36e55a7e_1_19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12d36e55a7e_1_19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2d36e55a7e_1_1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7" name="Google Shape;107;g12d36e55a7e_1_190"/>
          <p:cNvSpPr/>
          <p:nvPr/>
        </p:nvSpPr>
        <p:spPr>
          <a:xfrm flipH="1">
            <a:off x="11303099" y="-1"/>
            <a:ext cx="622200" cy="8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2d36e55a7e_1_190"/>
          <p:cNvSpPr txBox="1"/>
          <p:nvPr/>
        </p:nvSpPr>
        <p:spPr>
          <a:xfrm>
            <a:off x="-171135" y="-307152"/>
            <a:ext cx="755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8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g12d36e55a7e_1_199"/>
          <p:cNvCxnSpPr/>
          <p:nvPr/>
        </p:nvCxnSpPr>
        <p:spPr>
          <a:xfrm>
            <a:off x="584200" y="11430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g12d36e55a7e_1_199"/>
          <p:cNvCxnSpPr/>
          <p:nvPr/>
        </p:nvCxnSpPr>
        <p:spPr>
          <a:xfrm>
            <a:off x="584200" y="65278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g12d36e55a7e_1_199"/>
          <p:cNvSpPr txBox="1"/>
          <p:nvPr/>
        </p:nvSpPr>
        <p:spPr>
          <a:xfrm>
            <a:off x="10006664" y="6588607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12d36e55a7e_1_1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12d36e55a7e_1_1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12d36e55a7e_1_1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6" name="Google Shape;116;g12d36e55a7e_1_199"/>
          <p:cNvSpPr/>
          <p:nvPr/>
        </p:nvSpPr>
        <p:spPr>
          <a:xfrm flipH="1">
            <a:off x="11303099" y="-1"/>
            <a:ext cx="622200" cy="8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12d36e55a7e_1_199"/>
          <p:cNvSpPr txBox="1"/>
          <p:nvPr/>
        </p:nvSpPr>
        <p:spPr>
          <a:xfrm>
            <a:off x="-171135" y="-307152"/>
            <a:ext cx="755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8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빈 화면">
  <p:cSld name="3_빈 화면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g12d36e55a7e_1_208"/>
          <p:cNvCxnSpPr/>
          <p:nvPr/>
        </p:nvCxnSpPr>
        <p:spPr>
          <a:xfrm>
            <a:off x="584200" y="11430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g12d36e55a7e_1_208"/>
          <p:cNvCxnSpPr/>
          <p:nvPr/>
        </p:nvCxnSpPr>
        <p:spPr>
          <a:xfrm>
            <a:off x="584200" y="65278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g12d36e55a7e_1_208"/>
          <p:cNvSpPr txBox="1"/>
          <p:nvPr/>
        </p:nvSpPr>
        <p:spPr>
          <a:xfrm>
            <a:off x="10006664" y="6588607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2d36e55a7e_1_20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12d36e55a7e_1_20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12d36e55a7e_1_20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5" name="Google Shape;125;g12d36e55a7e_1_208"/>
          <p:cNvSpPr/>
          <p:nvPr/>
        </p:nvSpPr>
        <p:spPr>
          <a:xfrm flipH="1">
            <a:off x="11303099" y="-1"/>
            <a:ext cx="622200" cy="8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12d36e55a7e_1_208"/>
          <p:cNvSpPr txBox="1"/>
          <p:nvPr/>
        </p:nvSpPr>
        <p:spPr>
          <a:xfrm>
            <a:off x="-171135" y="-307152"/>
            <a:ext cx="755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8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d36e55a7e_1_21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12d36e55a7e_1_21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0" name="Google Shape;130;g12d36e55a7e_1_2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12d36e55a7e_1_2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12d36e55a7e_1_2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d36e55a7e_1_2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12d36e55a7e_1_2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g12d36e55a7e_1_2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12d36e55a7e_1_2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2d36e55a7e_1_2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>
  <p:cSld name="1_빈 화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d36e55a7e_1_22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12d36e55a7e_1_22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2" name="Google Shape;142;g12d36e55a7e_1_2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12d36e55a7e_1_2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12d36e55a7e_1_2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d36e55a7e_1_2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12d36e55a7e_1_23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g12d36e55a7e_1_23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g12d36e55a7e_1_2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12d36e55a7e_1_2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12d36e55a7e_1_2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d36e55a7e_1_24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12d36e55a7e_1_242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5" name="Google Shape;155;g12d36e55a7e_1_242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12d36e55a7e_1_242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7" name="Google Shape;157;g12d36e55a7e_1_242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g12d36e55a7e_1_2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12d36e55a7e_1_2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12d36e55a7e_1_2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d36e55a7e_1_2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12d36e55a7e_1_2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12d36e55a7e_1_2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12d36e55a7e_1_2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빈 화면">
  <p:cSld name="7_빈 화면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d36e55a7e_1_256"/>
          <p:cNvSpPr txBox="1"/>
          <p:nvPr/>
        </p:nvSpPr>
        <p:spPr>
          <a:xfrm>
            <a:off x="10006664" y="6588607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2d36e55a7e_1_2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g12d36e55a7e_1_2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12d36e55a7e_1_2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빈 화면">
  <p:cSld name="4_빈 화면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g12d36e55a7e_1_261"/>
          <p:cNvCxnSpPr/>
          <p:nvPr/>
        </p:nvCxnSpPr>
        <p:spPr>
          <a:xfrm>
            <a:off x="584200" y="11430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g12d36e55a7e_1_261"/>
          <p:cNvCxnSpPr/>
          <p:nvPr/>
        </p:nvCxnSpPr>
        <p:spPr>
          <a:xfrm>
            <a:off x="584200" y="65278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" name="Google Shape;174;g12d36e55a7e_1_261"/>
          <p:cNvSpPr txBox="1"/>
          <p:nvPr/>
        </p:nvSpPr>
        <p:spPr>
          <a:xfrm>
            <a:off x="10006664" y="6588607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2d36e55a7e_1_26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g12d36e55a7e_1_26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12d36e55a7e_1_2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8" name="Google Shape;178;g12d36e55a7e_1_261"/>
          <p:cNvSpPr/>
          <p:nvPr/>
        </p:nvSpPr>
        <p:spPr>
          <a:xfrm flipH="1">
            <a:off x="11303099" y="-1"/>
            <a:ext cx="622200" cy="8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2d36e55a7e_1_261"/>
          <p:cNvSpPr txBox="1"/>
          <p:nvPr/>
        </p:nvSpPr>
        <p:spPr>
          <a:xfrm>
            <a:off x="-171135" y="-307152"/>
            <a:ext cx="755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sz="8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빈 화면">
  <p:cSld name="5_빈 화면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g12d36e55a7e_1_270"/>
          <p:cNvCxnSpPr/>
          <p:nvPr/>
        </p:nvCxnSpPr>
        <p:spPr>
          <a:xfrm>
            <a:off x="584200" y="11430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" name="Google Shape;182;g12d36e55a7e_1_270"/>
          <p:cNvCxnSpPr/>
          <p:nvPr/>
        </p:nvCxnSpPr>
        <p:spPr>
          <a:xfrm>
            <a:off x="584200" y="6527800"/>
            <a:ext cx="116079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g12d36e55a7e_1_270"/>
          <p:cNvSpPr txBox="1"/>
          <p:nvPr/>
        </p:nvSpPr>
        <p:spPr>
          <a:xfrm>
            <a:off x="10006664" y="6588607"/>
            <a:ext cx="219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2d36e55a7e_1_27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g12d36e55a7e_1_27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g12d36e55a7e_1_2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7" name="Google Shape;187;g12d36e55a7e_1_270"/>
          <p:cNvSpPr/>
          <p:nvPr/>
        </p:nvSpPr>
        <p:spPr>
          <a:xfrm flipH="1">
            <a:off x="11303099" y="-1"/>
            <a:ext cx="622200" cy="8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2d36e55a7e_1_270"/>
          <p:cNvSpPr txBox="1"/>
          <p:nvPr/>
        </p:nvSpPr>
        <p:spPr>
          <a:xfrm>
            <a:off x="-171135" y="-307152"/>
            <a:ext cx="755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sz="80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d36e55a7e_1_27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g12d36e55a7e_1_27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2" name="Google Shape;192;g12d36e55a7e_1_27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3" name="Google Shape;193;g12d36e55a7e_1_2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12d36e55a7e_1_2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g12d36e55a7e_1_2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d36e55a7e_1_28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g12d36e55a7e_1_286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g12d36e55a7e_1_286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0" name="Google Shape;200;g12d36e55a7e_1_28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g12d36e55a7e_1_28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g12d36e55a7e_1_28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d36e55a7e_1_2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g12d36e55a7e_1_293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g12d36e55a7e_1_2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g12d36e55a7e_1_2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g12d36e55a7e_1_2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d36e55a7e_1_299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g12d36e55a7e_1_299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g12d36e55a7e_1_2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g12d36e55a7e_1_2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g12d36e55a7e_1_2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4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d36e55a7e_1_1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g12d36e55a7e_1_17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g12d36e55a7e_1_17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g12d36e55a7e_1_17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g12d36e55a7e_1_1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jpg"/><Relationship Id="rId4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557A"/>
            </a:gs>
            <a:gs pos="23000">
              <a:srgbClr val="00557A"/>
            </a:gs>
            <a:gs pos="69000">
              <a:srgbClr val="004767"/>
            </a:gs>
            <a:gs pos="97000">
              <a:srgbClr val="004360"/>
            </a:gs>
            <a:gs pos="100000">
              <a:srgbClr val="00436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9813" y="714735"/>
            <a:ext cx="4011060" cy="40110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0" name="Google Shape;220;p1"/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"/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"/>
          <p:cNvSpPr txBox="1"/>
          <p:nvPr/>
        </p:nvSpPr>
        <p:spPr>
          <a:xfrm>
            <a:off x="3201900" y="5219925"/>
            <a:ext cx="5788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accent6"/>
                </a:solidFill>
              </a:rPr>
              <a:t>HAPPYHOUSE</a:t>
            </a:r>
            <a:endParaRPr b="0" i="0" sz="5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ef227f8c3_0_27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2ef227f8c3_0_27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12ef227f8c3_0_27"/>
          <p:cNvSpPr txBox="1"/>
          <p:nvPr/>
        </p:nvSpPr>
        <p:spPr>
          <a:xfrm>
            <a:off x="660400" y="138935"/>
            <a:ext cx="314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사이트 맵</a:t>
            </a:r>
            <a:endParaRPr/>
          </a:p>
        </p:txBody>
      </p:sp>
      <p:sp>
        <p:nvSpPr>
          <p:cNvPr id="342" name="Google Shape;342;g12ef227f8c3_0_27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g12ef227f8c3_0_27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g12ef227f8c3_0_27"/>
          <p:cNvSpPr/>
          <p:nvPr/>
        </p:nvSpPr>
        <p:spPr>
          <a:xfrm>
            <a:off x="5075246" y="1666081"/>
            <a:ext cx="2041500" cy="6042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95959"/>
                </a:solidFill>
              </a:rPr>
              <a:t>접속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345" name="Google Shape;345;g12ef227f8c3_0_27"/>
          <p:cNvSpPr/>
          <p:nvPr/>
        </p:nvSpPr>
        <p:spPr>
          <a:xfrm>
            <a:off x="1364096" y="2979681"/>
            <a:ext cx="2041500" cy="6042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95959"/>
                </a:solidFill>
              </a:rPr>
              <a:t>Home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346" name="Google Shape;346;g12ef227f8c3_0_27"/>
          <p:cNvSpPr/>
          <p:nvPr/>
        </p:nvSpPr>
        <p:spPr>
          <a:xfrm>
            <a:off x="3838196" y="2979681"/>
            <a:ext cx="2041500" cy="6042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95959"/>
                </a:solidFill>
              </a:rPr>
              <a:t>Apt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347" name="Google Shape;347;g12ef227f8c3_0_27"/>
          <p:cNvSpPr/>
          <p:nvPr/>
        </p:nvSpPr>
        <p:spPr>
          <a:xfrm>
            <a:off x="6312296" y="2979681"/>
            <a:ext cx="2041500" cy="6042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95959"/>
                </a:solidFill>
              </a:rPr>
              <a:t>Board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348" name="Google Shape;348;g12ef227f8c3_0_27"/>
          <p:cNvSpPr/>
          <p:nvPr/>
        </p:nvSpPr>
        <p:spPr>
          <a:xfrm>
            <a:off x="8786396" y="2979681"/>
            <a:ext cx="2041500" cy="6042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95959"/>
                </a:solidFill>
              </a:rPr>
              <a:t>My Page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349" name="Google Shape;349;g12ef227f8c3_0_27"/>
          <p:cNvSpPr/>
          <p:nvPr/>
        </p:nvSpPr>
        <p:spPr>
          <a:xfrm>
            <a:off x="3838196" y="4297331"/>
            <a:ext cx="2041500" cy="6042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95959"/>
                </a:solidFill>
              </a:rPr>
              <a:t>매물 검색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350" name="Google Shape;350;g12ef227f8c3_0_27"/>
          <p:cNvSpPr/>
          <p:nvPr/>
        </p:nvSpPr>
        <p:spPr>
          <a:xfrm>
            <a:off x="3838196" y="5081581"/>
            <a:ext cx="2041500" cy="6042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95959"/>
                </a:solidFill>
              </a:rPr>
              <a:t>관심 매물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351" name="Google Shape;351;g12ef227f8c3_0_27"/>
          <p:cNvSpPr/>
          <p:nvPr/>
        </p:nvSpPr>
        <p:spPr>
          <a:xfrm>
            <a:off x="6312296" y="4297331"/>
            <a:ext cx="2041500" cy="6042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95959"/>
                </a:solidFill>
              </a:rPr>
              <a:t>공지사항</a:t>
            </a:r>
            <a:endParaRPr b="1" sz="1800">
              <a:solidFill>
                <a:srgbClr val="595959"/>
              </a:solidFill>
            </a:endParaRPr>
          </a:p>
        </p:txBody>
      </p:sp>
      <p:sp>
        <p:nvSpPr>
          <p:cNvPr id="352" name="Google Shape;352;g12ef227f8c3_0_27"/>
          <p:cNvSpPr/>
          <p:nvPr/>
        </p:nvSpPr>
        <p:spPr>
          <a:xfrm>
            <a:off x="6312296" y="5081581"/>
            <a:ext cx="2041500" cy="6042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95959"/>
                </a:solidFill>
              </a:rPr>
              <a:t>자유게시판</a:t>
            </a:r>
            <a:endParaRPr b="1" sz="1800">
              <a:solidFill>
                <a:srgbClr val="595959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d36e55a7e_2_41"/>
          <p:cNvSpPr/>
          <p:nvPr/>
        </p:nvSpPr>
        <p:spPr>
          <a:xfrm>
            <a:off x="8161800" y="5830800"/>
            <a:ext cx="4030200" cy="102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2d36e55a7e_2_41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12d36e55a7e_2_41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2d36e55a7e_2_41"/>
          <p:cNvSpPr txBox="1"/>
          <p:nvPr/>
        </p:nvSpPr>
        <p:spPr>
          <a:xfrm>
            <a:off x="660400" y="138925"/>
            <a:ext cx="346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ERD</a:t>
            </a:r>
            <a:endParaRPr/>
          </a:p>
        </p:txBody>
      </p:sp>
      <p:sp>
        <p:nvSpPr>
          <p:cNvPr id="361" name="Google Shape;361;g12d36e55a7e_2_41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g12d36e55a7e_2_41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3" name="Google Shape;363;g12d36e55a7e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950" y="1222875"/>
            <a:ext cx="10770101" cy="547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12ef227f8c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887" y="1516099"/>
            <a:ext cx="9636225" cy="481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g12ef227f8c3_1_0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12ef227f8c3_1_0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2ef227f8c3_1_0"/>
          <p:cNvSpPr txBox="1"/>
          <p:nvPr/>
        </p:nvSpPr>
        <p:spPr>
          <a:xfrm>
            <a:off x="660400" y="138925"/>
            <a:ext cx="619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홈 화면</a:t>
            </a:r>
            <a:endParaRPr/>
          </a:p>
        </p:txBody>
      </p:sp>
      <p:sp>
        <p:nvSpPr>
          <p:cNvPr id="372" name="Google Shape;372;g12ef227f8c3_1_0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g12ef227f8c3_1_0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d36e55a7e_2_11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2d36e55a7e_2_11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2d36e55a7e_2_11"/>
          <p:cNvSpPr txBox="1"/>
          <p:nvPr/>
        </p:nvSpPr>
        <p:spPr>
          <a:xfrm>
            <a:off x="660400" y="138935"/>
            <a:ext cx="314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로그인 화면</a:t>
            </a:r>
            <a:endParaRPr/>
          </a:p>
        </p:txBody>
      </p:sp>
      <p:sp>
        <p:nvSpPr>
          <p:cNvPr id="381" name="Google Shape;381;g12d36e55a7e_2_11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g12d36e55a7e_2_11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3" name="Google Shape;383;g12d36e55a7e_2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400" y="1495475"/>
            <a:ext cx="9637200" cy="48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d36e55a7e_2_21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12d36e55a7e_2_21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2d36e55a7e_2_21"/>
          <p:cNvSpPr txBox="1"/>
          <p:nvPr/>
        </p:nvSpPr>
        <p:spPr>
          <a:xfrm>
            <a:off x="660400" y="138935"/>
            <a:ext cx="314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회원가입 화면</a:t>
            </a:r>
            <a:endParaRPr/>
          </a:p>
        </p:txBody>
      </p:sp>
      <p:sp>
        <p:nvSpPr>
          <p:cNvPr id="391" name="Google Shape;391;g12d36e55a7e_2_21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g12d36e55a7e_2_21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3" name="Google Shape;393;g12d36e55a7e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400" y="1479600"/>
            <a:ext cx="9637201" cy="4813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d36e55a7e_2_31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12d36e55a7e_2_31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12d36e55a7e_2_31"/>
          <p:cNvSpPr txBox="1"/>
          <p:nvPr/>
        </p:nvSpPr>
        <p:spPr>
          <a:xfrm>
            <a:off x="660400" y="138925"/>
            <a:ext cx="346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로그인 후</a:t>
            </a:r>
            <a:endParaRPr/>
          </a:p>
        </p:txBody>
      </p:sp>
      <p:sp>
        <p:nvSpPr>
          <p:cNvPr id="401" name="Google Shape;401;g12d36e55a7e_2_31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g12d36e55a7e_2_31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3" name="Google Shape;403;g12d36e55a7e_2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65317"/>
            <a:ext cx="9637201" cy="4813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d36e55a7e_2_50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2d36e55a7e_2_50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2d36e55a7e_2_50"/>
          <p:cNvSpPr txBox="1"/>
          <p:nvPr/>
        </p:nvSpPr>
        <p:spPr>
          <a:xfrm>
            <a:off x="660400" y="138925"/>
            <a:ext cx="346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정보수정 화면</a:t>
            </a:r>
            <a:endParaRPr/>
          </a:p>
        </p:txBody>
      </p:sp>
      <p:sp>
        <p:nvSpPr>
          <p:cNvPr id="411" name="Google Shape;411;g12d36e55a7e_2_50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Google Shape;412;g12d36e55a7e_2_50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13" name="Google Shape;413;g12d36e55a7e_2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400" y="1489392"/>
            <a:ext cx="9637200" cy="4813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g12d36e55a7e_2_50"/>
          <p:cNvSpPr/>
          <p:nvPr/>
        </p:nvSpPr>
        <p:spPr>
          <a:xfrm>
            <a:off x="4981425" y="1534300"/>
            <a:ext cx="402300" cy="31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d36e55a7e_2_60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12d36e55a7e_2_60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12d36e55a7e_2_60"/>
          <p:cNvSpPr txBox="1"/>
          <p:nvPr/>
        </p:nvSpPr>
        <p:spPr>
          <a:xfrm>
            <a:off x="660400" y="138925"/>
            <a:ext cx="346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로그아웃</a:t>
            </a:r>
            <a:endParaRPr/>
          </a:p>
        </p:txBody>
      </p:sp>
      <p:sp>
        <p:nvSpPr>
          <p:cNvPr id="422" name="Google Shape;422;g12d36e55a7e_2_60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g12d36e55a7e_2_60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4" name="Google Shape;424;g12d36e55a7e_2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484717"/>
            <a:ext cx="9637202" cy="4813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Google Shape;425;g12d36e55a7e_2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2194" y="2329969"/>
            <a:ext cx="1949475" cy="1901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26" name="Google Shape;426;g12d36e55a7e_2_60"/>
          <p:cNvCxnSpPr/>
          <p:nvPr/>
        </p:nvCxnSpPr>
        <p:spPr>
          <a:xfrm>
            <a:off x="9125175" y="1936700"/>
            <a:ext cx="543900" cy="32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d36e55a7e_2_72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12d36e55a7e_2_72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12d36e55a7e_2_72"/>
          <p:cNvSpPr txBox="1"/>
          <p:nvPr/>
        </p:nvSpPr>
        <p:spPr>
          <a:xfrm>
            <a:off x="660400" y="138925"/>
            <a:ext cx="585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아파트 매물 정보(초기화면)</a:t>
            </a:r>
            <a:endParaRPr/>
          </a:p>
        </p:txBody>
      </p:sp>
      <p:sp>
        <p:nvSpPr>
          <p:cNvPr id="434" name="Google Shape;434;g12d36e55a7e_2_72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g12d36e55a7e_2_72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6" name="Google Shape;436;g12d36e55a7e_2_72"/>
          <p:cNvPicPr preferRelativeResize="0"/>
          <p:nvPr/>
        </p:nvPicPr>
        <p:blipFill rotWithShape="1">
          <a:blip r:embed="rId3">
            <a:alphaModFix/>
          </a:blip>
          <a:srcRect b="0" l="0" r="665" t="5624"/>
          <a:stretch/>
        </p:blipFill>
        <p:spPr>
          <a:xfrm>
            <a:off x="1277399" y="1490975"/>
            <a:ext cx="9637202" cy="48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d36e55a7e_2_84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2d36e55a7e_2_84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2d36e55a7e_2_84"/>
          <p:cNvSpPr txBox="1"/>
          <p:nvPr/>
        </p:nvSpPr>
        <p:spPr>
          <a:xfrm>
            <a:off x="660400" y="138925"/>
            <a:ext cx="585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아파트 매물 정보(선택화면)</a:t>
            </a:r>
            <a:endParaRPr/>
          </a:p>
        </p:txBody>
      </p:sp>
      <p:sp>
        <p:nvSpPr>
          <p:cNvPr id="444" name="Google Shape;444;g12d36e55a7e_2_84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g12d36e55a7e_2_84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6" name="Google Shape;446;g12d36e55a7e_2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01225"/>
            <a:ext cx="9637202" cy="4813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7" name="Google Shape;447;g12d36e55a7e_2_84"/>
          <p:cNvSpPr/>
          <p:nvPr/>
        </p:nvSpPr>
        <p:spPr>
          <a:xfrm>
            <a:off x="3676300" y="1882250"/>
            <a:ext cx="4861500" cy="28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12d36e55a7e_1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-12700"/>
            <a:ext cx="6096000" cy="687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g12d36e55a7e_1_155"/>
          <p:cNvCxnSpPr/>
          <p:nvPr/>
        </p:nvCxnSpPr>
        <p:spPr>
          <a:xfrm>
            <a:off x="1422400" y="1079500"/>
            <a:ext cx="4673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g12d36e55a7e_1_155"/>
          <p:cNvSpPr/>
          <p:nvPr/>
        </p:nvSpPr>
        <p:spPr>
          <a:xfrm>
            <a:off x="292100" y="-12700"/>
            <a:ext cx="711300" cy="16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2d36e55a7e_1_155"/>
          <p:cNvSpPr txBox="1"/>
          <p:nvPr/>
        </p:nvSpPr>
        <p:spPr>
          <a:xfrm>
            <a:off x="1422400" y="317675"/>
            <a:ext cx="16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</a:rPr>
              <a:t>INDEX</a:t>
            </a:r>
            <a:endParaRPr/>
          </a:p>
        </p:txBody>
      </p:sp>
      <p:pic>
        <p:nvPicPr>
          <p:cNvPr descr="정사각형 2개와 지그재그 선" id="231" name="Google Shape;231;g12d36e55a7e_1_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500" y="28321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2d36e55a7e_1_155"/>
          <p:cNvSpPr txBox="1"/>
          <p:nvPr/>
        </p:nvSpPr>
        <p:spPr>
          <a:xfrm>
            <a:off x="1422400" y="1598999"/>
            <a:ext cx="52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4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2d36e55a7e_1_155"/>
          <p:cNvSpPr txBox="1"/>
          <p:nvPr/>
        </p:nvSpPr>
        <p:spPr>
          <a:xfrm>
            <a:off x="1422400" y="2542029"/>
            <a:ext cx="52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4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12d36e55a7e_1_155"/>
          <p:cNvSpPr txBox="1"/>
          <p:nvPr/>
        </p:nvSpPr>
        <p:spPr>
          <a:xfrm>
            <a:off x="1422400" y="3485059"/>
            <a:ext cx="52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900">
                <a:solidFill>
                  <a:schemeClr val="accent1"/>
                </a:solidFill>
              </a:rPr>
              <a:t>3</a:t>
            </a:r>
            <a:endParaRPr b="1" sz="4900">
              <a:solidFill>
                <a:schemeClr val="accent1"/>
              </a:solidFill>
            </a:endParaRPr>
          </a:p>
        </p:txBody>
      </p:sp>
      <p:sp>
        <p:nvSpPr>
          <p:cNvPr id="235" name="Google Shape;235;g12d36e55a7e_1_155"/>
          <p:cNvSpPr txBox="1"/>
          <p:nvPr/>
        </p:nvSpPr>
        <p:spPr>
          <a:xfrm>
            <a:off x="1954873" y="1814450"/>
            <a:ext cx="236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3F3F3F"/>
                </a:solidFill>
              </a:rPr>
              <a:t>기획 배경 및 목표</a:t>
            </a:r>
            <a:endParaRPr sz="1500"/>
          </a:p>
        </p:txBody>
      </p:sp>
      <p:sp>
        <p:nvSpPr>
          <p:cNvPr id="236" name="Google Shape;236;g12d36e55a7e_1_155"/>
          <p:cNvSpPr txBox="1"/>
          <p:nvPr/>
        </p:nvSpPr>
        <p:spPr>
          <a:xfrm>
            <a:off x="1950109" y="2762382"/>
            <a:ext cx="195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3F3F3F"/>
                </a:solidFill>
              </a:rPr>
              <a:t>개발 계획</a:t>
            </a:r>
            <a:endParaRPr sz="1500"/>
          </a:p>
        </p:txBody>
      </p:sp>
      <p:sp>
        <p:nvSpPr>
          <p:cNvPr id="237" name="Google Shape;237;g12d36e55a7e_1_155"/>
          <p:cNvSpPr txBox="1"/>
          <p:nvPr/>
        </p:nvSpPr>
        <p:spPr>
          <a:xfrm>
            <a:off x="1940557" y="3710313"/>
            <a:ext cx="195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3F3F3F"/>
                </a:solidFill>
              </a:rPr>
              <a:t>개발 결과</a:t>
            </a:r>
            <a:endParaRPr sz="1500"/>
          </a:p>
        </p:txBody>
      </p:sp>
      <p:sp>
        <p:nvSpPr>
          <p:cNvPr id="238" name="Google Shape;238;g12d36e55a7e_1_155"/>
          <p:cNvSpPr txBox="1"/>
          <p:nvPr/>
        </p:nvSpPr>
        <p:spPr>
          <a:xfrm>
            <a:off x="1422388" y="4428089"/>
            <a:ext cx="52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900">
                <a:solidFill>
                  <a:schemeClr val="accent1"/>
                </a:solidFill>
              </a:rPr>
              <a:t>4</a:t>
            </a:r>
            <a:endParaRPr b="1" sz="4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2d36e55a7e_1_155"/>
          <p:cNvSpPr txBox="1"/>
          <p:nvPr/>
        </p:nvSpPr>
        <p:spPr>
          <a:xfrm>
            <a:off x="1422388" y="5371119"/>
            <a:ext cx="527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900">
                <a:solidFill>
                  <a:schemeClr val="accent1"/>
                </a:solidFill>
              </a:rPr>
              <a:t>5</a:t>
            </a:r>
            <a:endParaRPr b="1" sz="49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12d36e55a7e_1_155"/>
          <p:cNvSpPr txBox="1"/>
          <p:nvPr/>
        </p:nvSpPr>
        <p:spPr>
          <a:xfrm>
            <a:off x="1945321" y="4658245"/>
            <a:ext cx="195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3F3F3F"/>
                </a:solidFill>
              </a:rPr>
              <a:t>기대 효과</a:t>
            </a:r>
            <a:endParaRPr sz="2100">
              <a:solidFill>
                <a:srgbClr val="3F3F3F"/>
              </a:solidFill>
            </a:endParaRPr>
          </a:p>
        </p:txBody>
      </p:sp>
      <p:sp>
        <p:nvSpPr>
          <p:cNvPr id="241" name="Google Shape;241;g12d36e55a7e_1_155"/>
          <p:cNvSpPr txBox="1"/>
          <p:nvPr/>
        </p:nvSpPr>
        <p:spPr>
          <a:xfrm>
            <a:off x="1940545" y="5606176"/>
            <a:ext cx="195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3F3F3F"/>
                </a:solidFill>
              </a:rPr>
              <a:t>개발 후기</a:t>
            </a:r>
            <a:endParaRPr sz="15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d36e55a7e_2_95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12d36e55a7e_2_95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12d36e55a7e_2_95"/>
          <p:cNvSpPr txBox="1"/>
          <p:nvPr/>
        </p:nvSpPr>
        <p:spPr>
          <a:xfrm>
            <a:off x="660400" y="138925"/>
            <a:ext cx="618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아파트 매물 정보(마커선택화면)</a:t>
            </a:r>
            <a:endParaRPr/>
          </a:p>
        </p:txBody>
      </p:sp>
      <p:sp>
        <p:nvSpPr>
          <p:cNvPr id="455" name="Google Shape;455;g12d36e55a7e_2_95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6" name="Google Shape;456;g12d36e55a7e_2_95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57" name="Google Shape;457;g12d36e55a7e_2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498975"/>
            <a:ext cx="9637202" cy="48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8" name="Google Shape;458;g12d36e55a7e_2_95"/>
          <p:cNvSpPr/>
          <p:nvPr/>
        </p:nvSpPr>
        <p:spPr>
          <a:xfrm>
            <a:off x="7319775" y="2861150"/>
            <a:ext cx="206700" cy="20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d36e55a7e_2_107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12d36e55a7e_2_107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12d36e55a7e_2_107"/>
          <p:cNvSpPr txBox="1"/>
          <p:nvPr/>
        </p:nvSpPr>
        <p:spPr>
          <a:xfrm>
            <a:off x="660400" y="138925"/>
            <a:ext cx="66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아파트 매물 정보(관심아파트지정)</a:t>
            </a:r>
            <a:endParaRPr/>
          </a:p>
        </p:txBody>
      </p:sp>
      <p:sp>
        <p:nvSpPr>
          <p:cNvPr id="466" name="Google Shape;466;g12d36e55a7e_2_107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g12d36e55a7e_2_107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8" name="Google Shape;468;g12d36e55a7e_2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01225"/>
            <a:ext cx="9637202" cy="4813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9" name="Google Shape;469;g12d36e55a7e_2_107"/>
          <p:cNvSpPr/>
          <p:nvPr/>
        </p:nvSpPr>
        <p:spPr>
          <a:xfrm>
            <a:off x="1990525" y="3535475"/>
            <a:ext cx="348000" cy="25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2d36e55a7e_2_107"/>
          <p:cNvSpPr/>
          <p:nvPr/>
        </p:nvSpPr>
        <p:spPr>
          <a:xfrm>
            <a:off x="6188800" y="4710225"/>
            <a:ext cx="619800" cy="25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g12d36e55a7e_2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00677"/>
            <a:ext cx="9637202" cy="4813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6" name="Google Shape;476;g12d36e55a7e_2_120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12d36e55a7e_2_120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12d36e55a7e_2_120"/>
          <p:cNvSpPr txBox="1"/>
          <p:nvPr/>
        </p:nvSpPr>
        <p:spPr>
          <a:xfrm>
            <a:off x="660400" y="138925"/>
            <a:ext cx="66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아파트 매물 정보(관심아파트해제)</a:t>
            </a:r>
            <a:endParaRPr/>
          </a:p>
        </p:txBody>
      </p:sp>
      <p:sp>
        <p:nvSpPr>
          <p:cNvPr id="479" name="Google Shape;479;g12d36e55a7e_2_120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g12d36e55a7e_2_120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1" name="Google Shape;481;g12d36e55a7e_2_120"/>
          <p:cNvSpPr/>
          <p:nvPr/>
        </p:nvSpPr>
        <p:spPr>
          <a:xfrm>
            <a:off x="2110150" y="2328225"/>
            <a:ext cx="348000" cy="25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2d36e55a7e_2_120"/>
          <p:cNvSpPr/>
          <p:nvPr/>
        </p:nvSpPr>
        <p:spPr>
          <a:xfrm>
            <a:off x="6188800" y="4710225"/>
            <a:ext cx="619800" cy="25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d36e55a7e_2_132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2d36e55a7e_2_132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2d36e55a7e_2_132"/>
          <p:cNvSpPr txBox="1"/>
          <p:nvPr/>
        </p:nvSpPr>
        <p:spPr>
          <a:xfrm>
            <a:off x="660400" y="138925"/>
            <a:ext cx="66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아파트 매물 정보(주변상권)</a:t>
            </a:r>
            <a:endParaRPr/>
          </a:p>
        </p:txBody>
      </p:sp>
      <p:sp>
        <p:nvSpPr>
          <p:cNvPr id="490" name="Google Shape;490;g12d36e55a7e_2_132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g12d36e55a7e_2_132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92" name="Google Shape;492;g12d36e55a7e_2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01225"/>
            <a:ext cx="9637202" cy="48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3" name="Google Shape;493;g12d36e55a7e_2_132"/>
          <p:cNvSpPr/>
          <p:nvPr/>
        </p:nvSpPr>
        <p:spPr>
          <a:xfrm>
            <a:off x="10615197" y="2121600"/>
            <a:ext cx="348000" cy="38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d36e55a7e_2_145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2d36e55a7e_2_145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2d36e55a7e_2_145"/>
          <p:cNvSpPr txBox="1"/>
          <p:nvPr/>
        </p:nvSpPr>
        <p:spPr>
          <a:xfrm>
            <a:off x="660400" y="138925"/>
            <a:ext cx="66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아파트 매물 정보(관심매물)</a:t>
            </a:r>
            <a:endParaRPr/>
          </a:p>
        </p:txBody>
      </p:sp>
      <p:sp>
        <p:nvSpPr>
          <p:cNvPr id="501" name="Google Shape;501;g12d36e55a7e_2_145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g12d36e55a7e_2_145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3" name="Google Shape;503;g12d36e55a7e_2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01225"/>
            <a:ext cx="9637202" cy="48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g12d36e55a7e_2_145"/>
          <p:cNvSpPr/>
          <p:nvPr/>
        </p:nvSpPr>
        <p:spPr>
          <a:xfrm>
            <a:off x="1490225" y="1751800"/>
            <a:ext cx="2273100" cy="134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12d36e55a7e_2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01225"/>
            <a:ext cx="9637202" cy="48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0" name="Google Shape;510;g12d36e55a7e_2_161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12d36e55a7e_2_161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12d36e55a7e_2_161"/>
          <p:cNvSpPr txBox="1"/>
          <p:nvPr/>
        </p:nvSpPr>
        <p:spPr>
          <a:xfrm>
            <a:off x="660400" y="138925"/>
            <a:ext cx="66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아파트 매물 정보(관심매물)</a:t>
            </a:r>
            <a:endParaRPr/>
          </a:p>
        </p:txBody>
      </p:sp>
      <p:sp>
        <p:nvSpPr>
          <p:cNvPr id="513" name="Google Shape;513;g12d36e55a7e_2_161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g12d36e55a7e_2_161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5" name="Google Shape;515;g12d36e55a7e_2_161"/>
          <p:cNvSpPr/>
          <p:nvPr/>
        </p:nvSpPr>
        <p:spPr>
          <a:xfrm>
            <a:off x="3241274" y="2382551"/>
            <a:ext cx="261000" cy="217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12d36e55a7e_2_161"/>
          <p:cNvSpPr/>
          <p:nvPr/>
        </p:nvSpPr>
        <p:spPr>
          <a:xfrm>
            <a:off x="4557250" y="3763800"/>
            <a:ext cx="6264600" cy="132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d36e55a7e_2_174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12d36e55a7e_2_174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12d36e55a7e_2_174"/>
          <p:cNvSpPr txBox="1"/>
          <p:nvPr/>
        </p:nvSpPr>
        <p:spPr>
          <a:xfrm>
            <a:off x="660400" y="138925"/>
            <a:ext cx="66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자유게시판</a:t>
            </a:r>
            <a:endParaRPr/>
          </a:p>
        </p:txBody>
      </p:sp>
      <p:sp>
        <p:nvSpPr>
          <p:cNvPr id="524" name="Google Shape;524;g12d36e55a7e_2_174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g12d36e55a7e_2_174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6" name="Google Shape;526;g12d36e55a7e_2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01225"/>
            <a:ext cx="9637202" cy="48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d36e55a7e_2_195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12d36e55a7e_2_195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12d36e55a7e_2_195"/>
          <p:cNvSpPr txBox="1"/>
          <p:nvPr/>
        </p:nvSpPr>
        <p:spPr>
          <a:xfrm>
            <a:off x="660400" y="138925"/>
            <a:ext cx="66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자유게시판(글 쓰기)</a:t>
            </a:r>
            <a:endParaRPr/>
          </a:p>
        </p:txBody>
      </p:sp>
      <p:sp>
        <p:nvSpPr>
          <p:cNvPr id="534" name="Google Shape;534;g12d36e55a7e_2_195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g12d36e55a7e_2_195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6" name="Google Shape;536;g12d36e55a7e_2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01225"/>
            <a:ext cx="9637202" cy="48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d36e55a7e_2_205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12d36e55a7e_2_205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12d36e55a7e_2_205"/>
          <p:cNvSpPr txBox="1"/>
          <p:nvPr/>
        </p:nvSpPr>
        <p:spPr>
          <a:xfrm>
            <a:off x="660400" y="138925"/>
            <a:ext cx="66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자유게시판(글쓰기 후)</a:t>
            </a:r>
            <a:endParaRPr/>
          </a:p>
        </p:txBody>
      </p:sp>
      <p:sp>
        <p:nvSpPr>
          <p:cNvPr id="544" name="Google Shape;544;g12d36e55a7e_2_205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5" name="Google Shape;545;g12d36e55a7e_2_205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6" name="Google Shape;546;g12d36e55a7e_2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01225"/>
            <a:ext cx="9637202" cy="4813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d36e55a7e_2_185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2d36e55a7e_2_185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2d36e55a7e_2_185"/>
          <p:cNvSpPr txBox="1"/>
          <p:nvPr/>
        </p:nvSpPr>
        <p:spPr>
          <a:xfrm>
            <a:off x="660400" y="138925"/>
            <a:ext cx="66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자유게시판(글 수정)</a:t>
            </a:r>
            <a:endParaRPr/>
          </a:p>
        </p:txBody>
      </p:sp>
      <p:sp>
        <p:nvSpPr>
          <p:cNvPr id="554" name="Google Shape;554;g12d36e55a7e_2_185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5" name="Google Shape;555;g12d36e55a7e_2_185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6" name="Google Shape;556;g12d36e55a7e_2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01225"/>
            <a:ext cx="9637202" cy="481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"/>
          <p:cNvSpPr txBox="1"/>
          <p:nvPr/>
        </p:nvSpPr>
        <p:spPr>
          <a:xfrm>
            <a:off x="3722700" y="3262775"/>
            <a:ext cx="47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accent6"/>
                </a:solidFill>
              </a:rPr>
              <a:t>기획 배경 및 목표</a:t>
            </a:r>
            <a:endParaRPr/>
          </a:p>
        </p:txBody>
      </p:sp>
      <p:sp>
        <p:nvSpPr>
          <p:cNvPr id="248" name="Google Shape;248;p3"/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Part 1 </a:t>
            </a:r>
            <a:endParaRPr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"/>
          <p:cNvCxnSpPr/>
          <p:nvPr/>
        </p:nvCxnSpPr>
        <p:spPr>
          <a:xfrm>
            <a:off x="287668" y="198470"/>
            <a:ext cx="1186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p3"/>
          <p:cNvCxnSpPr/>
          <p:nvPr/>
        </p:nvCxnSpPr>
        <p:spPr>
          <a:xfrm>
            <a:off x="255769" y="198470"/>
            <a:ext cx="609600" cy="0"/>
          </a:xfrm>
          <a:prstGeom prst="straightConnector1">
            <a:avLst/>
          </a:prstGeom>
          <a:noFill/>
          <a:ln cap="flat" cmpd="sng" w="571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1" name="Google Shape;251;p3"/>
          <p:cNvCxnSpPr/>
          <p:nvPr/>
        </p:nvCxnSpPr>
        <p:spPr>
          <a:xfrm>
            <a:off x="1014228" y="6666614"/>
            <a:ext cx="1186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d36e55a7e_2_215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12d36e55a7e_2_215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12d36e55a7e_2_215"/>
          <p:cNvSpPr txBox="1"/>
          <p:nvPr/>
        </p:nvSpPr>
        <p:spPr>
          <a:xfrm>
            <a:off x="660400" y="138925"/>
            <a:ext cx="66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공지사항</a:t>
            </a:r>
            <a:endParaRPr/>
          </a:p>
        </p:txBody>
      </p:sp>
      <p:sp>
        <p:nvSpPr>
          <p:cNvPr id="564" name="Google Shape;564;g12d36e55a7e_2_215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3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5" name="Google Shape;565;g12d36e55a7e_2_215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6" name="Google Shape;566;g12d36e55a7e_2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99" y="1501225"/>
            <a:ext cx="9637202" cy="4813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7" name="Google Shape;567;g12d36e55a7e_2_215"/>
          <p:cNvPicPr preferRelativeResize="0"/>
          <p:nvPr/>
        </p:nvPicPr>
        <p:blipFill rotWithShape="1">
          <a:blip r:embed="rId4">
            <a:alphaModFix/>
          </a:blip>
          <a:srcRect b="57947" l="46640" r="17810" t="0"/>
          <a:stretch/>
        </p:blipFill>
        <p:spPr>
          <a:xfrm>
            <a:off x="8418150" y="4089050"/>
            <a:ext cx="3425951" cy="2024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8" name="Google Shape;568;g12d36e55a7e_2_215"/>
          <p:cNvSpPr/>
          <p:nvPr/>
        </p:nvSpPr>
        <p:spPr>
          <a:xfrm>
            <a:off x="7384925" y="1599550"/>
            <a:ext cx="826500" cy="27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12d36e55a7e_2_215"/>
          <p:cNvSpPr/>
          <p:nvPr/>
        </p:nvSpPr>
        <p:spPr>
          <a:xfrm>
            <a:off x="10027925" y="4209950"/>
            <a:ext cx="826500" cy="27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2d36e55a7e_2_215"/>
          <p:cNvSpPr/>
          <p:nvPr/>
        </p:nvSpPr>
        <p:spPr>
          <a:xfrm>
            <a:off x="8353175" y="2698300"/>
            <a:ext cx="826500" cy="27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2d36e55a7e_2_215"/>
          <p:cNvSpPr/>
          <p:nvPr/>
        </p:nvSpPr>
        <p:spPr>
          <a:xfrm>
            <a:off x="11072300" y="5286925"/>
            <a:ext cx="826500" cy="271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" name="Google Shape;572;g12d36e55a7e_2_215"/>
          <p:cNvCxnSpPr/>
          <p:nvPr/>
        </p:nvCxnSpPr>
        <p:spPr>
          <a:xfrm>
            <a:off x="9222975" y="3122175"/>
            <a:ext cx="761100" cy="821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8"/>
          <p:cNvSpPr txBox="1"/>
          <p:nvPr/>
        </p:nvSpPr>
        <p:spPr>
          <a:xfrm>
            <a:off x="4387839" y="3262771"/>
            <a:ext cx="341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accent6"/>
                </a:solidFill>
              </a:rPr>
              <a:t>기대 효과</a:t>
            </a:r>
            <a:endParaRPr/>
          </a:p>
        </p:txBody>
      </p:sp>
      <p:sp>
        <p:nvSpPr>
          <p:cNvPr id="579" name="Google Shape;579;p18"/>
          <p:cNvSpPr txBox="1"/>
          <p:nvPr/>
        </p:nvSpPr>
        <p:spPr>
          <a:xfrm>
            <a:off x="5205263" y="2680659"/>
            <a:ext cx="193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200">
                <a:solidFill>
                  <a:schemeClr val="accent6"/>
                </a:solidFill>
              </a:rPr>
              <a:t>4</a:t>
            </a:r>
            <a:r>
              <a:rPr lang="ko-KR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p18"/>
          <p:cNvCxnSpPr/>
          <p:nvPr/>
        </p:nvCxnSpPr>
        <p:spPr>
          <a:xfrm>
            <a:off x="287668" y="198470"/>
            <a:ext cx="1186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1" name="Google Shape;581;p18"/>
          <p:cNvCxnSpPr/>
          <p:nvPr/>
        </p:nvCxnSpPr>
        <p:spPr>
          <a:xfrm>
            <a:off x="255769" y="198470"/>
            <a:ext cx="609600" cy="0"/>
          </a:xfrm>
          <a:prstGeom prst="straightConnector1">
            <a:avLst/>
          </a:prstGeom>
          <a:noFill/>
          <a:ln cap="flat" cmpd="sng" w="571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2" name="Google Shape;582;p18"/>
          <p:cNvCxnSpPr/>
          <p:nvPr/>
        </p:nvCxnSpPr>
        <p:spPr>
          <a:xfrm>
            <a:off x="1014228" y="6666614"/>
            <a:ext cx="1186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ef227f8c3_0_0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12ef227f8c3_0_0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12ef227f8c3_0_0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4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12ef227f8c3_0_0"/>
          <p:cNvSpPr txBox="1"/>
          <p:nvPr/>
        </p:nvSpPr>
        <p:spPr>
          <a:xfrm>
            <a:off x="538478" y="2344309"/>
            <a:ext cx="69573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accent1"/>
                </a:solidFill>
              </a:rPr>
              <a:t>HAPPYHOUSE는…</a:t>
            </a:r>
            <a:endParaRPr b="1" sz="2400">
              <a:solidFill>
                <a:schemeClr val="accent1"/>
              </a:solidFill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365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ko-KR" sz="1700">
                <a:solidFill>
                  <a:srgbClr val="FF0000"/>
                </a:solidFill>
              </a:rPr>
              <a:t>지역에 따른 매물 정보</a:t>
            </a:r>
            <a:r>
              <a:rPr lang="ko-KR" sz="1700">
                <a:solidFill>
                  <a:schemeClr val="dk1"/>
                </a:solidFill>
              </a:rPr>
              <a:t>를 한눈에 파악할 수 있다.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>
                <a:solidFill>
                  <a:schemeClr val="dk1"/>
                </a:solidFill>
              </a:rPr>
              <a:t>매물 </a:t>
            </a:r>
            <a:r>
              <a:rPr b="1" lang="ko-KR" sz="1700">
                <a:solidFill>
                  <a:srgbClr val="FF0000"/>
                </a:solidFill>
              </a:rPr>
              <a:t>주변 상권 정보</a:t>
            </a:r>
            <a:r>
              <a:rPr lang="ko-KR" sz="1700">
                <a:solidFill>
                  <a:schemeClr val="dk1"/>
                </a:solidFill>
              </a:rPr>
              <a:t>들도 확인할 수 있다.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-KR" sz="1700">
                <a:solidFill>
                  <a:schemeClr val="dk1"/>
                </a:solidFill>
              </a:rPr>
              <a:t>관심 매물 등록을 통해 </a:t>
            </a:r>
            <a:r>
              <a:rPr b="1" lang="ko-KR" sz="1700">
                <a:solidFill>
                  <a:srgbClr val="FF0000"/>
                </a:solidFill>
              </a:rPr>
              <a:t>관심 매물</a:t>
            </a:r>
            <a:r>
              <a:rPr lang="ko-KR" sz="1700">
                <a:solidFill>
                  <a:schemeClr val="dk1"/>
                </a:solidFill>
              </a:rPr>
              <a:t>을 관리할 수 있다.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ko-KR" sz="1700">
                <a:solidFill>
                  <a:srgbClr val="FF0000"/>
                </a:solidFill>
              </a:rPr>
              <a:t>거래 정보</a:t>
            </a:r>
            <a:r>
              <a:rPr lang="ko-KR" sz="1700">
                <a:solidFill>
                  <a:schemeClr val="dk1"/>
                </a:solidFill>
              </a:rPr>
              <a:t>를 한 눈에 비교할 수 있다.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ko-KR" sz="1700">
                <a:solidFill>
                  <a:srgbClr val="FF0000"/>
                </a:solidFill>
              </a:rPr>
              <a:t>게시판</a:t>
            </a:r>
            <a:r>
              <a:rPr lang="ko-KR" sz="1700">
                <a:solidFill>
                  <a:schemeClr val="dk1"/>
                </a:solidFill>
              </a:rPr>
              <a:t>을 통해 다양한 정보를 확인할 수 있다.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91" name="Google Shape;591;g12ef227f8c3_0_0"/>
          <p:cNvSpPr txBox="1"/>
          <p:nvPr/>
        </p:nvSpPr>
        <p:spPr>
          <a:xfrm>
            <a:off x="528765" y="495886"/>
            <a:ext cx="349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3F3F3F"/>
                </a:solidFill>
              </a:rPr>
              <a:t>기대 효과</a:t>
            </a:r>
            <a:endParaRPr/>
          </a:p>
        </p:txBody>
      </p:sp>
      <p:cxnSp>
        <p:nvCxnSpPr>
          <p:cNvPr id="592" name="Google Shape;592;g12ef227f8c3_0_0"/>
          <p:cNvCxnSpPr/>
          <p:nvPr/>
        </p:nvCxnSpPr>
        <p:spPr>
          <a:xfrm>
            <a:off x="528765" y="1058820"/>
            <a:ext cx="712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3" name="Google Shape;593;g12ef227f8c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6100" y="0"/>
            <a:ext cx="47058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g12ef227f8c3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2ef227f8c3_0_18"/>
          <p:cNvSpPr txBox="1"/>
          <p:nvPr/>
        </p:nvSpPr>
        <p:spPr>
          <a:xfrm>
            <a:off x="4387839" y="3262771"/>
            <a:ext cx="341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accent6"/>
                </a:solidFill>
              </a:rPr>
              <a:t>개발 후기</a:t>
            </a:r>
            <a:endParaRPr/>
          </a:p>
        </p:txBody>
      </p:sp>
      <p:sp>
        <p:nvSpPr>
          <p:cNvPr id="600" name="Google Shape;600;g12ef227f8c3_0_18"/>
          <p:cNvSpPr txBox="1"/>
          <p:nvPr/>
        </p:nvSpPr>
        <p:spPr>
          <a:xfrm>
            <a:off x="5205263" y="2680659"/>
            <a:ext cx="193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 sz="3200">
                <a:solidFill>
                  <a:schemeClr val="accent6"/>
                </a:solidFill>
              </a:rPr>
              <a:t>5</a:t>
            </a:r>
            <a:endParaRPr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" name="Google Shape;601;g12ef227f8c3_0_18"/>
          <p:cNvCxnSpPr/>
          <p:nvPr/>
        </p:nvCxnSpPr>
        <p:spPr>
          <a:xfrm>
            <a:off x="287668" y="198470"/>
            <a:ext cx="11861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2" name="Google Shape;602;g12ef227f8c3_0_18"/>
          <p:cNvCxnSpPr/>
          <p:nvPr/>
        </p:nvCxnSpPr>
        <p:spPr>
          <a:xfrm>
            <a:off x="255769" y="198470"/>
            <a:ext cx="609600" cy="0"/>
          </a:xfrm>
          <a:prstGeom prst="straightConnector1">
            <a:avLst/>
          </a:prstGeom>
          <a:noFill/>
          <a:ln cap="flat" cmpd="sng" w="571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3" name="Google Shape;603;g12ef227f8c3_0_18"/>
          <p:cNvCxnSpPr/>
          <p:nvPr/>
        </p:nvCxnSpPr>
        <p:spPr>
          <a:xfrm>
            <a:off x="1014228" y="6666614"/>
            <a:ext cx="11861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1"/>
          <p:cNvSpPr txBox="1"/>
          <p:nvPr/>
        </p:nvSpPr>
        <p:spPr>
          <a:xfrm>
            <a:off x="1682475" y="4736125"/>
            <a:ext cx="3261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</a:rPr>
              <a:t> 프로젝트를 하면서 싸피를 통해 많은 것들을 배웠다는 것을 새삼 느끼게 되었습니다.</a:t>
            </a:r>
            <a:endParaRPr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</a:rPr>
              <a:t> 부족한 부분이 많았지만 페어와 함께 해결해나가는 과정에서 많이 배우게 된 경험이었습니다.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1"/>
          <p:cNvSpPr txBox="1"/>
          <p:nvPr/>
        </p:nvSpPr>
        <p:spPr>
          <a:xfrm>
            <a:off x="2343174" y="4120664"/>
            <a:ext cx="194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</a:rPr>
              <a:t>조찬홍</a:t>
            </a:r>
            <a:endParaRPr/>
          </a:p>
        </p:txBody>
      </p:sp>
      <p:sp>
        <p:nvSpPr>
          <p:cNvPr id="610" name="Google Shape;610;p11"/>
          <p:cNvSpPr txBox="1"/>
          <p:nvPr/>
        </p:nvSpPr>
        <p:spPr>
          <a:xfrm>
            <a:off x="7209511" y="4736120"/>
            <a:ext cx="3261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F3F3F"/>
                </a:solidFill>
              </a:rPr>
              <a:t>처음엔 너무 어떻게 해야할 지 몰라서 막막했는데 하다보니 재미도 좀 있었던 것 같고 꾸미는 재미도 약간 있었던 것 같습니다. 하지만 프론트는 저랑 맞지 않다는 걸 또 한번 깨닫는 계기가 된 것 같습니다.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1"/>
          <p:cNvSpPr txBox="1"/>
          <p:nvPr/>
        </p:nvSpPr>
        <p:spPr>
          <a:xfrm>
            <a:off x="7870214" y="4120664"/>
            <a:ext cx="194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</a:rPr>
              <a:t>최년우</a:t>
            </a:r>
            <a:endParaRPr/>
          </a:p>
        </p:txBody>
      </p:sp>
      <p:sp>
        <p:nvSpPr>
          <p:cNvPr id="612" name="Google Shape;612;p11"/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1"/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1"/>
          <p:cNvSpPr txBox="1"/>
          <p:nvPr/>
        </p:nvSpPr>
        <p:spPr>
          <a:xfrm>
            <a:off x="660400" y="138935"/>
            <a:ext cx="314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개발 후기</a:t>
            </a:r>
            <a:endParaRPr/>
          </a:p>
        </p:txBody>
      </p:sp>
      <p:sp>
        <p:nvSpPr>
          <p:cNvPr id="615" name="Google Shape;615;p11"/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5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Google Shape;616;p11"/>
          <p:cNvCxnSpPr/>
          <p:nvPr/>
        </p:nvCxnSpPr>
        <p:spPr>
          <a:xfrm>
            <a:off x="660400" y="1073885"/>
            <a:ext cx="115316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7" name="Google Shape;617;p11"/>
          <p:cNvPicPr preferRelativeResize="0"/>
          <p:nvPr/>
        </p:nvPicPr>
        <p:blipFill rotWithShape="1">
          <a:blip r:embed="rId3">
            <a:alphaModFix/>
          </a:blip>
          <a:srcRect b="3799" l="1261" r="3145" t="0"/>
          <a:stretch/>
        </p:blipFill>
        <p:spPr>
          <a:xfrm>
            <a:off x="1579625" y="1809675"/>
            <a:ext cx="3399750" cy="192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125" y="1450559"/>
            <a:ext cx="2553626" cy="255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" y="0"/>
            <a:ext cx="121903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3"/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"/>
          <p:cNvSpPr/>
          <p:nvPr/>
        </p:nvSpPr>
        <p:spPr>
          <a:xfrm>
            <a:off x="1095548" y="204227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"/>
          <p:cNvSpPr txBox="1"/>
          <p:nvPr/>
        </p:nvSpPr>
        <p:spPr>
          <a:xfrm>
            <a:off x="1418084" y="2208832"/>
            <a:ext cx="5020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"/>
          <p:cNvSpPr txBox="1"/>
          <p:nvPr/>
        </p:nvSpPr>
        <p:spPr>
          <a:xfrm>
            <a:off x="2762359" y="2239600"/>
            <a:ext cx="735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</a:rPr>
              <a:t>의식주(衣食住) 중의 주(</a:t>
            </a:r>
            <a:r>
              <a:rPr b="1" lang="ko-KR" sz="3600">
                <a:solidFill>
                  <a:schemeClr val="lt1"/>
                </a:solidFill>
              </a:rPr>
              <a:t>住)</a:t>
            </a:r>
            <a:r>
              <a:rPr b="1" lang="ko-KR" sz="3600">
                <a:solidFill>
                  <a:schemeClr val="lt1"/>
                </a:solidFill>
              </a:rPr>
              <a:t>를 담당</a:t>
            </a:r>
            <a:endParaRPr/>
          </a:p>
        </p:txBody>
      </p:sp>
      <p:sp>
        <p:nvSpPr>
          <p:cNvPr id="260" name="Google Shape;260;p4"/>
          <p:cNvSpPr/>
          <p:nvPr/>
        </p:nvSpPr>
        <p:spPr>
          <a:xfrm>
            <a:off x="1095548" y="336177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"/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"/>
          <p:cNvSpPr txBox="1"/>
          <p:nvPr/>
        </p:nvSpPr>
        <p:spPr>
          <a:xfrm>
            <a:off x="1428717" y="3515811"/>
            <a:ext cx="5020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"/>
          <p:cNvSpPr txBox="1"/>
          <p:nvPr/>
        </p:nvSpPr>
        <p:spPr>
          <a:xfrm>
            <a:off x="2762360" y="3546600"/>
            <a:ext cx="766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lt1"/>
                </a:solidFill>
              </a:rPr>
              <a:t>안도감과 편안함 제공</a:t>
            </a:r>
            <a:endParaRPr/>
          </a:p>
        </p:txBody>
      </p:sp>
      <p:sp>
        <p:nvSpPr>
          <p:cNvPr id="264" name="Google Shape;264;p4"/>
          <p:cNvSpPr/>
          <p:nvPr/>
        </p:nvSpPr>
        <p:spPr>
          <a:xfrm>
            <a:off x="1095548" y="468127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2505248" y="468127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"/>
          <p:cNvSpPr txBox="1"/>
          <p:nvPr/>
        </p:nvSpPr>
        <p:spPr>
          <a:xfrm>
            <a:off x="1428717" y="4835312"/>
            <a:ext cx="5020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400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"/>
          <p:cNvSpPr txBox="1"/>
          <p:nvPr/>
        </p:nvSpPr>
        <p:spPr>
          <a:xfrm>
            <a:off x="2762359" y="4866100"/>
            <a:ext cx="748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323F4F"/>
                </a:solidFill>
              </a:rPr>
              <a:t>삶의 질을 높여줌</a:t>
            </a:r>
            <a:endParaRPr/>
          </a:p>
        </p:txBody>
      </p:sp>
      <p:grpSp>
        <p:nvGrpSpPr>
          <p:cNvPr id="268" name="Google Shape;268;p4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269" name="Google Shape;269;p4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"/>
            <p:cNvSpPr txBox="1"/>
            <p:nvPr/>
          </p:nvSpPr>
          <p:spPr>
            <a:xfrm>
              <a:off x="660400" y="138925"/>
              <a:ext cx="61086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>
                  <a:solidFill>
                    <a:srgbClr val="262626"/>
                  </a:solidFill>
                </a:rPr>
                <a:t>우리에게 집이란?</a:t>
              </a:r>
              <a:endParaRPr/>
            </a:p>
          </p:txBody>
        </p:sp>
        <p:sp>
          <p:nvSpPr>
            <p:cNvPr id="272" name="Google Shape;272;p4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4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3" name="Google Shape;273;p4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ef227f8c3_1_7"/>
          <p:cNvSpPr/>
          <p:nvPr/>
        </p:nvSpPr>
        <p:spPr>
          <a:xfrm>
            <a:off x="973650" y="1587675"/>
            <a:ext cx="10244700" cy="4344000"/>
          </a:xfrm>
          <a:prstGeom prst="bracketPair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2ef227f8c3_1_7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2ef227f8c3_1_7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12ef227f8c3_1_7"/>
          <p:cNvSpPr txBox="1"/>
          <p:nvPr/>
        </p:nvSpPr>
        <p:spPr>
          <a:xfrm>
            <a:off x="660400" y="138925"/>
            <a:ext cx="5993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목표</a:t>
            </a:r>
            <a:endParaRPr/>
          </a:p>
        </p:txBody>
      </p:sp>
      <p:sp>
        <p:nvSpPr>
          <p:cNvPr id="282" name="Google Shape;282;g12ef227f8c3_1_7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g12ef227f8c3_1_7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g12ef227f8c3_1_7"/>
          <p:cNvSpPr txBox="1"/>
          <p:nvPr/>
        </p:nvSpPr>
        <p:spPr>
          <a:xfrm>
            <a:off x="2692900" y="2097375"/>
            <a:ext cx="74667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95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AutoNum type="arabicPeriod"/>
            </a:pPr>
            <a:r>
              <a:rPr b="1" lang="ko-KR" sz="4200">
                <a:solidFill>
                  <a:schemeClr val="accent1"/>
                </a:solidFill>
              </a:rPr>
              <a:t>지역에 따른 </a:t>
            </a:r>
            <a:r>
              <a:rPr b="1" lang="ko-KR" sz="4200">
                <a:solidFill>
                  <a:srgbClr val="FF0000"/>
                </a:solidFill>
              </a:rPr>
              <a:t>매물 정보</a:t>
            </a:r>
            <a:r>
              <a:rPr b="1" lang="ko-KR" sz="4200">
                <a:solidFill>
                  <a:schemeClr val="accent1"/>
                </a:solidFill>
              </a:rPr>
              <a:t> 검색</a:t>
            </a:r>
            <a:endParaRPr b="1" sz="4200">
              <a:solidFill>
                <a:schemeClr val="accent1"/>
              </a:solidFill>
            </a:endParaRPr>
          </a:p>
          <a:p>
            <a:pPr indent="-495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AutoNum type="arabicPeriod"/>
            </a:pPr>
            <a:r>
              <a:rPr b="1" lang="ko-KR" sz="4200">
                <a:solidFill>
                  <a:srgbClr val="FF0000"/>
                </a:solidFill>
              </a:rPr>
              <a:t>관심 매물</a:t>
            </a:r>
            <a:r>
              <a:rPr b="1" lang="ko-KR" sz="4200">
                <a:solidFill>
                  <a:schemeClr val="accent1"/>
                </a:solidFill>
              </a:rPr>
              <a:t>별 거래 정보</a:t>
            </a:r>
            <a:endParaRPr b="1" sz="4200">
              <a:solidFill>
                <a:schemeClr val="accent1"/>
              </a:solidFill>
            </a:endParaRPr>
          </a:p>
          <a:p>
            <a:pPr indent="-4953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AutoNum type="arabicPeriod"/>
            </a:pPr>
            <a:r>
              <a:rPr b="1" lang="ko-KR" sz="4200">
                <a:solidFill>
                  <a:srgbClr val="FF0000"/>
                </a:solidFill>
              </a:rPr>
              <a:t>게시판</a:t>
            </a:r>
            <a:endParaRPr b="1" sz="42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8"/>
          <p:cNvSpPr txBox="1"/>
          <p:nvPr/>
        </p:nvSpPr>
        <p:spPr>
          <a:xfrm>
            <a:off x="4387839" y="3262771"/>
            <a:ext cx="341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accent6"/>
                </a:solidFill>
              </a:rPr>
              <a:t>개발 계획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91" name="Google Shape;291;p8"/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Part 2 </a:t>
            </a:r>
            <a:endParaRPr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8"/>
          <p:cNvCxnSpPr/>
          <p:nvPr/>
        </p:nvCxnSpPr>
        <p:spPr>
          <a:xfrm>
            <a:off x="287668" y="198470"/>
            <a:ext cx="1186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3" name="Google Shape;293;p8"/>
          <p:cNvCxnSpPr/>
          <p:nvPr/>
        </p:nvCxnSpPr>
        <p:spPr>
          <a:xfrm>
            <a:off x="255769" y="198470"/>
            <a:ext cx="609600" cy="0"/>
          </a:xfrm>
          <a:prstGeom prst="straightConnector1">
            <a:avLst/>
          </a:prstGeom>
          <a:noFill/>
          <a:ln cap="flat" cmpd="sng" w="571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4" name="Google Shape;294;p8"/>
          <p:cNvCxnSpPr/>
          <p:nvPr/>
        </p:nvCxnSpPr>
        <p:spPr>
          <a:xfrm>
            <a:off x="1014228" y="6666614"/>
            <a:ext cx="1186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ef227f8c3_0_55"/>
          <p:cNvSpPr txBox="1"/>
          <p:nvPr/>
        </p:nvSpPr>
        <p:spPr>
          <a:xfrm>
            <a:off x="1409216" y="4899675"/>
            <a:ext cx="282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●"/>
            </a:pPr>
            <a:r>
              <a:rPr lang="ko-KR" sz="1600">
                <a:solidFill>
                  <a:srgbClr val="3F3F3F"/>
                </a:solidFill>
              </a:rPr>
              <a:t>Vue.js</a:t>
            </a:r>
            <a:endParaRPr sz="1600">
              <a:solidFill>
                <a:srgbClr val="3F3F3F"/>
              </a:solidFill>
            </a:endParaRPr>
          </a:p>
          <a:p>
            <a:pPr indent="-3302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●"/>
            </a:pPr>
            <a:r>
              <a:rPr lang="ko-KR" sz="1600">
                <a:solidFill>
                  <a:srgbClr val="3F3F3F"/>
                </a:solidFill>
              </a:rPr>
              <a:t>Bootstrap 5</a:t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300" name="Google Shape;300;g12ef227f8c3_0_55"/>
          <p:cNvSpPr/>
          <p:nvPr/>
        </p:nvSpPr>
        <p:spPr>
          <a:xfrm>
            <a:off x="1753916" y="1976604"/>
            <a:ext cx="2139300" cy="213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2ef227f8c3_0_55"/>
          <p:cNvSpPr txBox="1"/>
          <p:nvPr/>
        </p:nvSpPr>
        <p:spPr>
          <a:xfrm>
            <a:off x="1900936" y="2461402"/>
            <a:ext cx="1845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chemeClr val="lt1"/>
                </a:solidFill>
              </a:rPr>
              <a:t>Front</a:t>
            </a:r>
            <a:endParaRPr b="1" sz="35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chemeClr val="lt1"/>
                </a:solidFill>
              </a:rPr>
              <a:t>End</a:t>
            </a:r>
            <a:endParaRPr b="1" sz="3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2ef227f8c3_0_55"/>
          <p:cNvSpPr/>
          <p:nvPr/>
        </p:nvSpPr>
        <p:spPr>
          <a:xfrm>
            <a:off x="0" y="0"/>
            <a:ext cx="121800" cy="107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2ef227f8c3_0_55"/>
          <p:cNvSpPr/>
          <p:nvPr/>
        </p:nvSpPr>
        <p:spPr>
          <a:xfrm rot="5400000">
            <a:off x="269230" y="-147450"/>
            <a:ext cx="121800" cy="41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2ef227f8c3_0_55"/>
          <p:cNvSpPr txBox="1"/>
          <p:nvPr/>
        </p:nvSpPr>
        <p:spPr>
          <a:xfrm>
            <a:off x="660400" y="138925"/>
            <a:ext cx="4275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300">
                <a:solidFill>
                  <a:srgbClr val="262626"/>
                </a:solidFill>
              </a:rPr>
              <a:t>개발 환경</a:t>
            </a:r>
            <a:endParaRPr sz="3300">
              <a:solidFill>
                <a:srgbClr val="262626"/>
              </a:solidFill>
            </a:endParaRPr>
          </a:p>
        </p:txBody>
      </p:sp>
      <p:sp>
        <p:nvSpPr>
          <p:cNvPr id="305" name="Google Shape;305;g12ef227f8c3_0_55"/>
          <p:cNvSpPr txBox="1"/>
          <p:nvPr/>
        </p:nvSpPr>
        <p:spPr>
          <a:xfrm>
            <a:off x="111760" y="81617"/>
            <a:ext cx="52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D8D8D8"/>
                </a:solidFill>
              </a:rPr>
              <a:t>2</a:t>
            </a:r>
            <a:endParaRPr b="1" sz="4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g12ef227f8c3_0_55"/>
          <p:cNvCxnSpPr/>
          <p:nvPr/>
        </p:nvCxnSpPr>
        <p:spPr>
          <a:xfrm>
            <a:off x="660400" y="1073885"/>
            <a:ext cx="11531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7" name="Google Shape;307;g12ef227f8c3_0_55"/>
          <p:cNvSpPr/>
          <p:nvPr/>
        </p:nvSpPr>
        <p:spPr>
          <a:xfrm>
            <a:off x="5026345" y="1976604"/>
            <a:ext cx="2139300" cy="213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2ef227f8c3_0_55"/>
          <p:cNvSpPr txBox="1"/>
          <p:nvPr/>
        </p:nvSpPr>
        <p:spPr>
          <a:xfrm>
            <a:off x="5173356" y="2461402"/>
            <a:ext cx="1845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chemeClr val="lt1"/>
                </a:solidFill>
              </a:rPr>
              <a:t>Back</a:t>
            </a:r>
            <a:br>
              <a:rPr b="1" lang="ko-KR" sz="3500">
                <a:solidFill>
                  <a:schemeClr val="lt1"/>
                </a:solidFill>
              </a:rPr>
            </a:br>
            <a:r>
              <a:rPr b="1" lang="ko-KR" sz="3500">
                <a:solidFill>
                  <a:schemeClr val="lt1"/>
                </a:solidFill>
              </a:rPr>
              <a:t>End</a:t>
            </a:r>
            <a:endParaRPr b="1" sz="3500">
              <a:solidFill>
                <a:schemeClr val="lt1"/>
              </a:solidFill>
            </a:endParaRPr>
          </a:p>
        </p:txBody>
      </p:sp>
      <p:sp>
        <p:nvSpPr>
          <p:cNvPr id="309" name="Google Shape;309;g12ef227f8c3_0_55"/>
          <p:cNvSpPr txBox="1"/>
          <p:nvPr/>
        </p:nvSpPr>
        <p:spPr>
          <a:xfrm>
            <a:off x="4681645" y="4899675"/>
            <a:ext cx="282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●"/>
            </a:pPr>
            <a:r>
              <a:rPr lang="ko-KR" sz="1600">
                <a:solidFill>
                  <a:srgbClr val="3F3F3F"/>
                </a:solidFill>
              </a:rPr>
              <a:t>Springboot</a:t>
            </a:r>
            <a:endParaRPr sz="1600">
              <a:solidFill>
                <a:srgbClr val="3F3F3F"/>
              </a:solidFill>
            </a:endParaRPr>
          </a:p>
          <a:p>
            <a:pPr indent="-3302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●"/>
            </a:pPr>
            <a:r>
              <a:rPr lang="ko-KR" sz="1600">
                <a:solidFill>
                  <a:srgbClr val="3F3F3F"/>
                </a:solidFill>
              </a:rPr>
              <a:t>MySQL</a:t>
            </a:r>
            <a:endParaRPr sz="1600">
              <a:solidFill>
                <a:srgbClr val="3F3F3F"/>
              </a:solidFill>
            </a:endParaRPr>
          </a:p>
        </p:txBody>
      </p:sp>
      <p:sp>
        <p:nvSpPr>
          <p:cNvPr id="310" name="Google Shape;310;g12ef227f8c3_0_55"/>
          <p:cNvSpPr/>
          <p:nvPr/>
        </p:nvSpPr>
        <p:spPr>
          <a:xfrm>
            <a:off x="8298773" y="1976604"/>
            <a:ext cx="2139300" cy="2139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12ef227f8c3_0_55"/>
          <p:cNvSpPr txBox="1"/>
          <p:nvPr/>
        </p:nvSpPr>
        <p:spPr>
          <a:xfrm>
            <a:off x="8393775" y="2730790"/>
            <a:ext cx="1845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rgbClr val="595959"/>
                </a:solidFill>
              </a:rPr>
              <a:t>API</a:t>
            </a:r>
            <a:endParaRPr b="1" sz="3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2ef227f8c3_0_55"/>
          <p:cNvSpPr txBox="1"/>
          <p:nvPr/>
        </p:nvSpPr>
        <p:spPr>
          <a:xfrm>
            <a:off x="7954073" y="4899675"/>
            <a:ext cx="282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●"/>
            </a:pPr>
            <a:r>
              <a:rPr lang="ko-KR" sz="1600">
                <a:solidFill>
                  <a:srgbClr val="3F3F3F"/>
                </a:solidFill>
              </a:rPr>
              <a:t>Kakao Map</a:t>
            </a:r>
            <a:endParaRPr sz="1600">
              <a:solidFill>
                <a:srgbClr val="3F3F3F"/>
              </a:solidFill>
            </a:endParaRPr>
          </a:p>
          <a:p>
            <a:pPr indent="-33020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●"/>
            </a:pPr>
            <a:r>
              <a:rPr lang="ko-KR" sz="1600">
                <a:solidFill>
                  <a:srgbClr val="3F3F3F"/>
                </a:solidFill>
              </a:rPr>
              <a:t>아파트 매매 실거래자료</a:t>
            </a:r>
            <a:endParaRPr sz="1600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6"/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318" name="Google Shape;318;p6"/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"/>
            <p:cNvSpPr txBox="1"/>
            <p:nvPr/>
          </p:nvSpPr>
          <p:spPr>
            <a:xfrm>
              <a:off x="660400" y="138925"/>
              <a:ext cx="5352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>
                  <a:solidFill>
                    <a:srgbClr val="262626"/>
                  </a:solidFill>
                </a:rPr>
                <a:t>추진 일정</a:t>
              </a:r>
              <a:endParaRPr/>
            </a:p>
          </p:txBody>
        </p:sp>
        <p:sp>
          <p:nvSpPr>
            <p:cNvPr id="321" name="Google Shape;321;p6"/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rgbClr val="D8D8D8"/>
                  </a:solidFill>
                </a:rPr>
                <a:t>2</a:t>
              </a:r>
              <a:endParaRPr b="1" sz="4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6"/>
            <p:cNvCxnSpPr/>
            <p:nvPr/>
          </p:nvCxnSpPr>
          <p:spPr>
            <a:xfrm>
              <a:off x="660400" y="1073885"/>
              <a:ext cx="115316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23" name="Google Shape;323;p6"/>
          <p:cNvSpPr/>
          <p:nvPr/>
        </p:nvSpPr>
        <p:spPr>
          <a:xfrm>
            <a:off x="8161800" y="5830800"/>
            <a:ext cx="4030200" cy="102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75" y="1196885"/>
            <a:ext cx="9690854" cy="547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3"/>
          <p:cNvSpPr txBox="1"/>
          <p:nvPr/>
        </p:nvSpPr>
        <p:spPr>
          <a:xfrm>
            <a:off x="4387839" y="3262771"/>
            <a:ext cx="341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accent6"/>
                </a:solidFill>
              </a:rPr>
              <a:t>개발 결과</a:t>
            </a:r>
            <a:endParaRPr/>
          </a:p>
        </p:txBody>
      </p:sp>
      <p:sp>
        <p:nvSpPr>
          <p:cNvPr id="331" name="Google Shape;331;p13"/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Part 3 </a:t>
            </a:r>
            <a:endParaRPr sz="3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13"/>
          <p:cNvCxnSpPr/>
          <p:nvPr/>
        </p:nvCxnSpPr>
        <p:spPr>
          <a:xfrm>
            <a:off x="287668" y="198470"/>
            <a:ext cx="1186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3" name="Google Shape;333;p13"/>
          <p:cNvCxnSpPr/>
          <p:nvPr/>
        </p:nvCxnSpPr>
        <p:spPr>
          <a:xfrm>
            <a:off x="255769" y="198470"/>
            <a:ext cx="609600" cy="0"/>
          </a:xfrm>
          <a:prstGeom prst="straightConnector1">
            <a:avLst/>
          </a:prstGeom>
          <a:noFill/>
          <a:ln cap="flat" cmpd="sng" w="571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4" name="Google Shape;334;p13"/>
          <p:cNvCxnSpPr/>
          <p:nvPr/>
        </p:nvCxnSpPr>
        <p:spPr>
          <a:xfrm>
            <a:off x="1014228" y="6666614"/>
            <a:ext cx="1186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블루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7FA4"/>
      </a:accent1>
      <a:accent2>
        <a:srgbClr val="01B7C5"/>
      </a:accent2>
      <a:accent3>
        <a:srgbClr val="023756"/>
      </a:accent3>
      <a:accent4>
        <a:srgbClr val="E6CCBC"/>
      </a:accent4>
      <a:accent5>
        <a:srgbClr val="CCA381"/>
      </a:accent5>
      <a:accent6>
        <a:srgbClr val="101F2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2021-02-14T00:18:03Z</dcterms:created>
  <dc:creator>Yu Saebyeol</dc:creator>
</cp:coreProperties>
</file>